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19" r:id="rId2"/>
  </p:sldMasterIdLst>
  <p:notesMasterIdLst>
    <p:notesMasterId r:id="rId11"/>
  </p:notesMasterIdLst>
  <p:handoutMasterIdLst>
    <p:handoutMasterId r:id="rId12"/>
  </p:handoutMasterIdLst>
  <p:sldIdLst>
    <p:sldId id="2134806541" r:id="rId3"/>
    <p:sldId id="2134806544" r:id="rId4"/>
    <p:sldId id="2134806545" r:id="rId5"/>
    <p:sldId id="2134806546" r:id="rId6"/>
    <p:sldId id="2134806547" r:id="rId7"/>
    <p:sldId id="2134806548" r:id="rId8"/>
    <p:sldId id="2134806549" r:id="rId9"/>
    <p:sldId id="2134806550" r:id="rId10"/>
  </p:sldIdLst>
  <p:sldSz cx="12192000" cy="6858000"/>
  <p:notesSz cx="6797675" cy="98726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A59B20AB-1A70-4FBF-A653-CE2FDE1DC6C6}">
          <p14:sldIdLst>
            <p14:sldId id="2134806541"/>
            <p14:sldId id="2134806544"/>
            <p14:sldId id="2134806545"/>
            <p14:sldId id="2134806546"/>
            <p14:sldId id="2134806547"/>
            <p14:sldId id="2134806548"/>
            <p14:sldId id="2134806549"/>
            <p14:sldId id="2134806550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林資芸" initials="林資芸" lastIdx="0" clrIdx="0">
    <p:extLst>
      <p:ext uri="{19B8F6BF-5375-455C-9EA6-DF929625EA0E}">
        <p15:presenceInfo xmlns:p15="http://schemas.microsoft.com/office/powerpoint/2012/main" userId="S-1-5-21-18881297-1312234204-184960113-69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A75DE"/>
    <a:srgbClr val="FFFF66"/>
    <a:srgbClr val="00AC9C"/>
    <a:srgbClr val="00D0BC"/>
    <a:srgbClr val="FD8608"/>
    <a:srgbClr val="F2F2F2"/>
    <a:srgbClr val="4D4D4D"/>
    <a:srgbClr val="000000"/>
    <a:srgbClr val="FD8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27" autoAdjust="0"/>
    <p:restoredTop sz="89697" autoAdjust="0"/>
  </p:normalViewPr>
  <p:slideViewPr>
    <p:cSldViewPr snapToGrid="0" showGuides="1">
      <p:cViewPr varScale="1">
        <p:scale>
          <a:sx n="70" d="100"/>
          <a:sy n="70" d="100"/>
        </p:scale>
        <p:origin x="936" y="0"/>
      </p:cViewPr>
      <p:guideLst>
        <p:guide pos="3840"/>
        <p:guide orient="horz" pos="2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CC8BAD6A-E747-42E1-93A9-742A808627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2E35FFF-0887-488B-9828-10DCC94ACD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FC0C0-9D70-41D7-97E0-10A4FDD85743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0B02EC8-AD33-423D-8011-DDA0CF28E2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AFF38A-8A19-47D1-B8E3-AFD8445180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4329-6E86-43D7-AA6E-7337A147A8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5018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F7F7D-9330-4446-8FB3-DC793C2B08E1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40302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美工圖案, 平面設計, 卡通, 圖解 的圖片&#10;&#10;AI 產生的內容可能不正確。">
            <a:extLst>
              <a:ext uri="{FF2B5EF4-FFF2-40B4-BE49-F238E27FC236}">
                <a16:creationId xmlns:a16="http://schemas.microsoft.com/office/drawing/2014/main" id="{6C83F7E3-2AB1-A2B4-4657-A4319010F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254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E368180-90DA-B508-B7F7-2C1D3A9DD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3009900" cy="2387600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C95EC8F-D850-D889-1E46-70AB229F3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2667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42A6241-5D9D-B514-7BEC-2BCC5B9E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A42D8B-1A8F-1F12-C54B-6D490D8A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207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2BE93C-E3A9-9683-BA9C-BAF406AA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C5D34C-0221-3442-9DC3-D25398F27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57D8C-7179-F917-C2D1-715BCA7A4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6D5945-9EC2-A97D-646A-772C89B09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DFBF55-5CC4-40D6-2945-2294583D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1F65E0-E8D2-7138-1ABE-9DF6A158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2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338AD2-B120-89F1-CFFE-5F3DC131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8A69EC9-FF43-5825-F20E-4BCF973DA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8F19A7-0FD1-E426-CA81-CB879F5CE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10251EA-DA51-99C5-327A-FF0A888E6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1A732AA-4779-88B0-2A37-B253C54AA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3AF6F3C-854B-4885-B595-45D2AA1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C3A6FC0-87BE-40A0-EE52-BD846598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23820A0-0B99-9E9A-5192-72E4484E3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657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78E264-2824-EFEE-BF5F-B0DC4096F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85C4703-A6BB-76F6-D836-4892BFB2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240216-383F-5F5A-3985-74E13396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789C268-F687-3364-ECF4-2144F2ED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49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95E5098-A267-9F32-611B-78B1C2BC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EDF4ECD-BB00-0094-255E-CCD450DC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0DF9A84-F296-AA93-B0E2-A21636D4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57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11AAE2-2083-688A-E6DD-A4AF7236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24D3C3-F612-D2F7-4100-8909956D4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D93C207-24EE-66E3-7A76-573D63613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45891E-2772-EEA2-97CC-6A854638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59DBAE8-7108-2798-B130-6943C4622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80C996-6022-F41A-8536-0D15500C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241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1F4235-86B6-98CF-E681-9215598C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9D164CE-B49F-677B-7DA2-346088FC6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83A0B3-1AA8-D1E6-AC0F-F4A60A033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8073003-E53B-F515-175F-B3AC24D7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D4DCACB-E697-9D6C-86B2-C1BAF57D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D222D5-02F4-DA2D-AED8-B5874F91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90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D5B5A2-93D1-868E-71D3-CF4044BB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B9377D6-590B-C800-FBCB-F47CFFF08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C665A7-8876-63A3-11E1-1552412F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990A083-0273-3A83-3531-A8902B83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1ACB68-C69A-3004-FC2A-E0E17B190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560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98FF54F-CC34-C351-9351-BEBD07C2B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A07BC55-DC88-67B6-FB7A-9745A68EE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ABC4B2-B006-A2A5-1512-72CA376D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D95AEB-57F8-66DB-BA12-8B5B6492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31896E-3FD7-0F88-9C40-501B30FE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992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影像" descr="影像">
            <a:extLst>
              <a:ext uri="{FF2B5EF4-FFF2-40B4-BE49-F238E27FC236}">
                <a16:creationId xmlns:a16="http://schemas.microsoft.com/office/drawing/2014/main" id="{4C18818B-DD38-63AA-B07C-8F3850B2A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846" y="5547569"/>
            <a:ext cx="12203691" cy="1314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影像" descr="影像">
            <a:extLst>
              <a:ext uri="{FF2B5EF4-FFF2-40B4-BE49-F238E27FC236}">
                <a16:creationId xmlns:a16="http://schemas.microsoft.com/office/drawing/2014/main" id="{5342C371-2DF1-9C5F-5FB4-7796097EA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6977" y="6019635"/>
            <a:ext cx="2468641" cy="41388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3821308A-9841-6A46-B1BA-78E473BE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302" y="1631566"/>
            <a:ext cx="9194369" cy="1325033"/>
          </a:xfrm>
        </p:spPr>
        <p:txBody>
          <a:bodyPr>
            <a:normAutofit/>
          </a:bodyPr>
          <a:lstStyle>
            <a:lvl1pPr>
              <a:defRPr lang="zh-TW" altLang="en-US" sz="5600" b="0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Helvetica Neue Medium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31740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FCF6E-C47B-1E16-6ACF-031AB77C1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9369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一張含有 卡通, 美工圖案, 圖解, 藝術 的圖片&#10;&#10;AI 產生的內容可能不正確。">
            <a:extLst>
              <a:ext uri="{FF2B5EF4-FFF2-40B4-BE49-F238E27FC236}">
                <a16:creationId xmlns:a16="http://schemas.microsoft.com/office/drawing/2014/main" id="{F4C3D64C-DB97-2FC4-82CF-3B381836E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2542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8D3D79C-61E4-7FA4-3F44-043C4E20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0296AFD-574D-2572-2AFF-06818106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A48CFD-2639-66B0-4F56-5AFEBA10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602294-0ABA-EDF2-DCB4-1D1F51C1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029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影像" descr="影像">
            <a:extLst>
              <a:ext uri="{FF2B5EF4-FFF2-40B4-BE49-F238E27FC236}">
                <a16:creationId xmlns:a16="http://schemas.microsoft.com/office/drawing/2014/main" id="{4F982D0C-D096-2882-5283-18FA14D25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2529"/>
          </a:blip>
          <a:stretch>
            <a:fillRect/>
          </a:stretch>
        </p:blipFill>
        <p:spPr>
          <a:xfrm>
            <a:off x="3695746" y="2230688"/>
            <a:ext cx="4809959" cy="25765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影像" descr="影像">
            <a:extLst>
              <a:ext uri="{FF2B5EF4-FFF2-40B4-BE49-F238E27FC236}">
                <a16:creationId xmlns:a16="http://schemas.microsoft.com/office/drawing/2014/main" id="{2F246236-58D1-FEDF-3799-BD6FC8713E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48051" y="350344"/>
            <a:ext cx="2026268" cy="33972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4CB089FD-480C-6446-92B0-2D1D4208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4349857" cy="819695"/>
          </a:xfrm>
        </p:spPr>
        <p:txBody>
          <a:bodyPr>
            <a:normAutofit/>
          </a:bodyPr>
          <a:lstStyle>
            <a:lvl1pPr>
              <a:defRPr sz="2667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92614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影像" descr="影像">
            <a:extLst>
              <a:ext uri="{FF2B5EF4-FFF2-40B4-BE49-F238E27FC236}">
                <a16:creationId xmlns:a16="http://schemas.microsoft.com/office/drawing/2014/main" id="{5609F3B9-69DF-AD9E-1C96-CB2F10D26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8051" y="350344"/>
            <a:ext cx="2026268" cy="339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影像" descr="影像">
            <a:extLst>
              <a:ext uri="{FF2B5EF4-FFF2-40B4-BE49-F238E27FC236}">
                <a16:creationId xmlns:a16="http://schemas.microsoft.com/office/drawing/2014/main" id="{DF18E7C1-CD84-04E2-9023-EEDDFA24B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5283"/>
          <a:stretch>
            <a:fillRect/>
          </a:stretch>
        </p:blipFill>
        <p:spPr>
          <a:xfrm>
            <a:off x="-5846" y="6668343"/>
            <a:ext cx="12203691" cy="19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線條">
            <a:extLst>
              <a:ext uri="{FF2B5EF4-FFF2-40B4-BE49-F238E27FC236}">
                <a16:creationId xmlns:a16="http://schemas.microsoft.com/office/drawing/2014/main" id="{3E838F51-0AF8-4ACE-355B-2C7A8877DFA7}"/>
              </a:ext>
            </a:extLst>
          </p:cNvPr>
          <p:cNvSpPr/>
          <p:nvPr userDrawn="1"/>
        </p:nvSpPr>
        <p:spPr>
          <a:xfrm>
            <a:off x="431801" y="990600"/>
            <a:ext cx="11582401" cy="0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C890E9F-A7CA-0B8E-A9E2-73200CC1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56790"/>
            <a:ext cx="4349857" cy="819695"/>
          </a:xfrm>
        </p:spPr>
        <p:txBody>
          <a:bodyPr>
            <a:normAutofit/>
          </a:bodyPr>
          <a:lstStyle>
            <a:lvl1pPr>
              <a:defRPr sz="2667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2" name="投影片編號版面配置區 3">
            <a:extLst>
              <a:ext uri="{FF2B5EF4-FFF2-40B4-BE49-F238E27FC236}">
                <a16:creationId xmlns:a16="http://schemas.microsoft.com/office/drawing/2014/main" id="{649C2A00-F3A0-BC96-6328-6E1A58F4F13F}"/>
              </a:ext>
            </a:extLst>
          </p:cNvPr>
          <p:cNvSpPr txBox="1">
            <a:spLocks/>
          </p:cNvSpPr>
          <p:nvPr userDrawn="1"/>
        </p:nvSpPr>
        <p:spPr>
          <a:xfrm>
            <a:off x="11781481" y="6566727"/>
            <a:ext cx="531851" cy="36618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1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22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83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44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05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66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27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888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5762-9C22-4585-9D96-07DDF84BC442}" type="slidenum">
              <a:rPr lang="zh-TW" altLang="en-US" sz="1600" b="1" smtClean="0">
                <a:latin typeface="+mn-lt"/>
              </a:rPr>
              <a:pPr/>
              <a:t>‹#›</a:t>
            </a:fld>
            <a:endParaRPr lang="zh-TW" alt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447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影像" descr="影像">
            <a:extLst>
              <a:ext uri="{FF2B5EF4-FFF2-40B4-BE49-F238E27FC236}">
                <a16:creationId xmlns:a16="http://schemas.microsoft.com/office/drawing/2014/main" id="{EA334D43-3728-3CB8-0B60-85C3AF3CD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8051" y="350344"/>
            <a:ext cx="2026268" cy="33972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線條">
            <a:extLst>
              <a:ext uri="{FF2B5EF4-FFF2-40B4-BE49-F238E27FC236}">
                <a16:creationId xmlns:a16="http://schemas.microsoft.com/office/drawing/2014/main" id="{89BC038A-2301-86A4-F1D3-D282018F9797}"/>
              </a:ext>
            </a:extLst>
          </p:cNvPr>
          <p:cNvSpPr/>
          <p:nvPr userDrawn="1"/>
        </p:nvSpPr>
        <p:spPr>
          <a:xfrm>
            <a:off x="431801" y="990600"/>
            <a:ext cx="11582401" cy="0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6692EFA3-8A94-B193-27F8-231EDAEA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56790"/>
            <a:ext cx="4349857" cy="819695"/>
          </a:xfrm>
        </p:spPr>
        <p:txBody>
          <a:bodyPr>
            <a:normAutofit/>
          </a:bodyPr>
          <a:lstStyle>
            <a:lvl1pPr>
              <a:defRPr sz="2667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78361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影像" descr="影像">
            <a:extLst>
              <a:ext uri="{FF2B5EF4-FFF2-40B4-BE49-F238E27FC236}">
                <a16:creationId xmlns:a16="http://schemas.microsoft.com/office/drawing/2014/main" id="{EA334D43-3728-3CB8-0B60-85C3AF3CD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8051" y="350344"/>
            <a:ext cx="2026268" cy="33972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線條">
            <a:extLst>
              <a:ext uri="{FF2B5EF4-FFF2-40B4-BE49-F238E27FC236}">
                <a16:creationId xmlns:a16="http://schemas.microsoft.com/office/drawing/2014/main" id="{89BC038A-2301-86A4-F1D3-D282018F9797}"/>
              </a:ext>
            </a:extLst>
          </p:cNvPr>
          <p:cNvSpPr/>
          <p:nvPr userDrawn="1"/>
        </p:nvSpPr>
        <p:spPr>
          <a:xfrm>
            <a:off x="431801" y="990600"/>
            <a:ext cx="11582401" cy="0"/>
          </a:xfrm>
          <a:prstGeom prst="line">
            <a:avLst/>
          </a:prstGeom>
          <a:ln w="25400">
            <a:solidFill>
              <a:srgbClr val="A9A9A9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文字方塊 2">
            <a:extLst>
              <a:ext uri="{FF2B5EF4-FFF2-40B4-BE49-F238E27FC236}">
                <a16:creationId xmlns:a16="http://schemas.microsoft.com/office/drawing/2014/main" id="{4BC5152C-56F0-090C-3C77-8E818E5B464F}"/>
              </a:ext>
            </a:extLst>
          </p:cNvPr>
          <p:cNvSpPr txBox="1"/>
          <p:nvPr userDrawn="1"/>
        </p:nvSpPr>
        <p:spPr>
          <a:xfrm>
            <a:off x="2727946" y="6363113"/>
            <a:ext cx="673610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defTabSz="584200">
              <a:defRPr sz="20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000" dirty="0"/>
              <a:t>Copyright © 2023 Industrial Development </a:t>
            </a:r>
            <a:r>
              <a:rPr sz="1000" dirty="0" err="1"/>
              <a:t>Administration,Ministry</a:t>
            </a:r>
            <a:r>
              <a:rPr sz="1000" dirty="0"/>
              <a:t> of Economic Affairs. All Rights Reserved.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6692EFA3-8A94-B193-27F8-231EDAEA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56790"/>
            <a:ext cx="4349857" cy="819695"/>
          </a:xfrm>
        </p:spPr>
        <p:txBody>
          <a:bodyPr>
            <a:normAutofit/>
          </a:bodyPr>
          <a:lstStyle>
            <a:lvl1pPr>
              <a:defRPr sz="2667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65958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影像" descr="影像">
            <a:extLst>
              <a:ext uri="{FF2B5EF4-FFF2-40B4-BE49-F238E27FC236}">
                <a16:creationId xmlns:a16="http://schemas.microsoft.com/office/drawing/2014/main" id="{9A87FD36-E1AB-39DD-10B6-3621C5AF5A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8051" y="350344"/>
            <a:ext cx="2026268" cy="339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影像" descr="影像">
            <a:extLst>
              <a:ext uri="{FF2B5EF4-FFF2-40B4-BE49-F238E27FC236}">
                <a16:creationId xmlns:a16="http://schemas.microsoft.com/office/drawing/2014/main" id="{F3C207A4-09BF-602A-CDD5-396942CB53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601" y="1107960"/>
            <a:ext cx="8000951" cy="5757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影像" descr="影像">
            <a:extLst>
              <a:ext uri="{FF2B5EF4-FFF2-40B4-BE49-F238E27FC236}">
                <a16:creationId xmlns:a16="http://schemas.microsoft.com/office/drawing/2014/main" id="{337A8D7B-5896-977E-6D53-68316113CB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9912" b="1088"/>
          <a:stretch>
            <a:fillRect/>
          </a:stretch>
        </p:blipFill>
        <p:spPr>
          <a:xfrm>
            <a:off x="7991037" y="1110432"/>
            <a:ext cx="4209856" cy="574688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文字方塊 2">
            <a:extLst>
              <a:ext uri="{FF2B5EF4-FFF2-40B4-BE49-F238E27FC236}">
                <a16:creationId xmlns:a16="http://schemas.microsoft.com/office/drawing/2014/main" id="{53761CAA-FB03-7281-F8AE-8782DCFAB8C4}"/>
              </a:ext>
            </a:extLst>
          </p:cNvPr>
          <p:cNvSpPr txBox="1"/>
          <p:nvPr userDrawn="1"/>
        </p:nvSpPr>
        <p:spPr>
          <a:xfrm>
            <a:off x="2727946" y="6363113"/>
            <a:ext cx="6736109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defTabSz="584200">
              <a:defRPr sz="20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000"/>
              <a:t>Copyright © 2023 Industrial Development Administration,Ministry of Economic Affairs. All Rights Reserved.</a:t>
            </a: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9A5F6EE7-9CCF-F501-8886-E4293711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56790"/>
            <a:ext cx="4349857" cy="819695"/>
          </a:xfrm>
        </p:spPr>
        <p:txBody>
          <a:bodyPr>
            <a:normAutofit/>
          </a:bodyPr>
          <a:lstStyle>
            <a:lvl1pPr>
              <a:defRPr sz="2667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A2DF295E-4A35-7929-AA00-74847A052340}"/>
              </a:ext>
            </a:extLst>
          </p:cNvPr>
          <p:cNvSpPr txBox="1">
            <a:spLocks/>
          </p:cNvSpPr>
          <p:nvPr userDrawn="1"/>
        </p:nvSpPr>
        <p:spPr>
          <a:xfrm>
            <a:off x="11781481" y="6566727"/>
            <a:ext cx="531851" cy="36618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1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22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83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44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05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66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27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888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5762-9C22-4585-9D96-07DDF84BC442}" type="slidenum">
              <a:rPr lang="zh-TW" altLang="en-US" sz="1600" b="1" smtClean="0">
                <a:latin typeface="+mn-lt"/>
              </a:rPr>
              <a:pPr/>
              <a:t>‹#›</a:t>
            </a:fld>
            <a:endParaRPr lang="zh-TW" alt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66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787A60C-3A22-F91C-95D0-5B2DB2C7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D37E3-828D-4ED3-B619-520BB0FDF5B2}" type="datetimeFigureOut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F76408E-4C10-483D-3A9F-2A3831F7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CAC746CB-7DFE-6E80-D4E9-224AADBA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83" y="135469"/>
            <a:ext cx="6006189" cy="472617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D07C0B-059F-5A71-48D1-02F8C697359B}"/>
              </a:ext>
            </a:extLst>
          </p:cNvPr>
          <p:cNvSpPr/>
          <p:nvPr userDrawn="1"/>
        </p:nvSpPr>
        <p:spPr>
          <a:xfrm>
            <a:off x="904949" y="72980"/>
            <a:ext cx="112819" cy="5351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</p:spTree>
    <p:extLst>
      <p:ext uri="{BB962C8B-B14F-4D97-AF65-F5344CB8AC3E}">
        <p14:creationId xmlns:p14="http://schemas.microsoft.com/office/powerpoint/2010/main" val="216758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defRPr sz="3200">
                <a:solidFill>
                  <a:srgbClr val="0066CC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9B73-D476-4994-95FF-1A0959AD9D4E}" type="datetime1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9793-00AF-4604-A183-1CAB02B467A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hape 61">
            <a:extLst>
              <a:ext uri="{FF2B5EF4-FFF2-40B4-BE49-F238E27FC236}">
                <a16:creationId xmlns:a16="http://schemas.microsoft.com/office/drawing/2014/main" id="{0348A592-D7CB-4D5E-A543-71AE90A3E070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6006010" y="-5149552"/>
            <a:ext cx="152399" cy="10972800"/>
          </a:xfrm>
          <a:prstGeom prst="bentConnector2">
            <a:avLst/>
          </a:prstGeom>
          <a:ln w="12700">
            <a:solidFill>
              <a:srgbClr val="014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 descr="一張含有 圖形, 平面設計, 螢幕擷取畫面, 符號 的圖片&#10;&#10;自動產生的描述">
            <a:extLst>
              <a:ext uri="{FF2B5EF4-FFF2-40B4-BE49-F238E27FC236}">
                <a16:creationId xmlns:a16="http://schemas.microsoft.com/office/drawing/2014/main" id="{6C355F93-5D18-7FAB-382E-398FBA825C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04978"/>
            <a:ext cx="684000" cy="3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66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34F2-DC02-4DFD-93F6-0E67AF0F92E5}" type="datetime1">
              <a:rPr lang="zh-TW" altLang="en-US" smtClean="0"/>
              <a:t>2025/7/31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9793-00AF-4604-A183-1CAB02B467A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 descr="一張含有 圖形, 平面設計, 螢幕擷取畫面, 符號 的圖片&#10;&#10;自動產生的描述">
            <a:extLst>
              <a:ext uri="{FF2B5EF4-FFF2-40B4-BE49-F238E27FC236}">
                <a16:creationId xmlns:a16="http://schemas.microsoft.com/office/drawing/2014/main" id="{E6BDB52B-8CDD-5D3D-2440-481439EB1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404978"/>
            <a:ext cx="684000" cy="3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4060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078801" y="1428090"/>
            <a:ext cx="315722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27105" y="1488442"/>
            <a:ext cx="524446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微軟正黑體"/>
                <a:cs typeface="微軟正黑體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2570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4FAE12-CFB6-9A87-CF0B-905DA89A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2" y="365126"/>
            <a:ext cx="11006138" cy="112395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0A75DE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DE6A9E-07D9-5D5C-51C1-ADF1DA159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B1049C-AFDC-A2A9-1E7C-7027B80C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863" y="6356350"/>
            <a:ext cx="2743200" cy="365125"/>
          </a:xfrm>
        </p:spPr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5A7FBA8-E488-2BF4-21D6-B22FB49C67D8}"/>
              </a:ext>
            </a:extLst>
          </p:cNvPr>
          <p:cNvSpPr/>
          <p:nvPr userDrawn="1"/>
        </p:nvSpPr>
        <p:spPr>
          <a:xfrm>
            <a:off x="-231775" y="-147056"/>
            <a:ext cx="12507913" cy="598488"/>
          </a:xfrm>
          <a:prstGeom prst="rect">
            <a:avLst/>
          </a:prstGeom>
          <a:gradFill>
            <a:gsLst>
              <a:gs pos="100000">
                <a:srgbClr val="00ADC8"/>
              </a:gs>
              <a:gs pos="0">
                <a:srgbClr val="0A73D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5DDAEA-D5AD-AFBF-B61B-75D12FC8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47625"/>
            <a:ext cx="4114800" cy="36512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  <a:endParaRPr lang="zh-TW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11FC9B8-DA3A-D1F3-5C17-45320D1CC51F}"/>
              </a:ext>
            </a:extLst>
          </p:cNvPr>
          <p:cNvCxnSpPr>
            <a:cxnSpLocks/>
          </p:cNvCxnSpPr>
          <p:nvPr userDrawn="1"/>
        </p:nvCxnSpPr>
        <p:spPr>
          <a:xfrm>
            <a:off x="347663" y="1489075"/>
            <a:ext cx="1149667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799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1EBD0EAC-FA9A-095F-547C-A6A0F4185BA3}"/>
              </a:ext>
            </a:extLst>
          </p:cNvPr>
          <p:cNvSpPr/>
          <p:nvPr userDrawn="1"/>
        </p:nvSpPr>
        <p:spPr>
          <a:xfrm>
            <a:off x="11791124" y="6403976"/>
            <a:ext cx="314737" cy="3564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41833"/>
            <a:ext cx="10515600" cy="5235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按一下此處編輯母版文本樣式</a:t>
            </a:r>
          </a:p>
          <a:p>
            <a:pPr lvl="1"/>
            <a:r>
              <a:rPr lang="zh-CN" altLang="en-US" dirty="0"/>
              <a:t>第二級</a:t>
            </a:r>
          </a:p>
          <a:p>
            <a:pPr lvl="2"/>
            <a:r>
              <a:rPr lang="zh-CN" altLang="en-US" dirty="0"/>
              <a:t>第三級</a:t>
            </a:r>
          </a:p>
          <a:p>
            <a:pPr lvl="3"/>
            <a:r>
              <a:rPr lang="zh-CN" altLang="en-US" dirty="0"/>
              <a:t>第四級</a:t>
            </a:r>
          </a:p>
          <a:p>
            <a:pPr lvl="4"/>
            <a:r>
              <a:rPr lang="zh-CN" altLang="en-US" dirty="0"/>
              <a:t>第五級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FA3801-8A8F-8903-69EA-C206A604DEED}"/>
              </a:ext>
            </a:extLst>
          </p:cNvPr>
          <p:cNvSpPr/>
          <p:nvPr userDrawn="1"/>
        </p:nvSpPr>
        <p:spPr>
          <a:xfrm>
            <a:off x="129209" y="6714675"/>
            <a:ext cx="11976651" cy="91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254F7BB1-F3F0-199C-2085-E4D3FBC0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15" y="477727"/>
            <a:ext cx="1051560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lang="zh-CN" altLang="en-US" sz="2400" b="1" i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zh-CN" altLang="en-US" dirty="0"/>
              <a:t>按一下此處編輯母版標題樣式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281C5C95-56DB-70FE-9E36-5CD411BFB3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329" y="153506"/>
            <a:ext cx="598171" cy="240031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CAF5342A-5400-C0F4-D364-F9EEBB4EECFD}"/>
              </a:ext>
            </a:extLst>
          </p:cNvPr>
          <p:cNvSpPr txBox="1"/>
          <p:nvPr userDrawn="1"/>
        </p:nvSpPr>
        <p:spPr>
          <a:xfrm>
            <a:off x="10745269" y="127327"/>
            <a:ext cx="13516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台北市電腦公會</a:t>
            </a: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9610088F-E478-20CE-9159-86493D45EA8B}"/>
              </a:ext>
            </a:extLst>
          </p:cNvPr>
          <p:cNvSpPr/>
          <p:nvPr userDrawn="1"/>
        </p:nvSpPr>
        <p:spPr>
          <a:xfrm rot="5400000">
            <a:off x="60712" y="454815"/>
            <a:ext cx="556549" cy="41748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22" name="投影片編號版面配置區 3">
            <a:extLst>
              <a:ext uri="{FF2B5EF4-FFF2-40B4-BE49-F238E27FC236}">
                <a16:creationId xmlns:a16="http://schemas.microsoft.com/office/drawing/2014/main" id="{1FF2B508-EA83-A259-7DA7-FE20F5BDD92E}"/>
              </a:ext>
            </a:extLst>
          </p:cNvPr>
          <p:cNvSpPr txBox="1">
            <a:spLocks/>
          </p:cNvSpPr>
          <p:nvPr userDrawn="1"/>
        </p:nvSpPr>
        <p:spPr>
          <a:xfrm>
            <a:off x="11771079" y="6451160"/>
            <a:ext cx="398888" cy="274637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1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22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83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44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05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66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27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888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5762-9C22-4585-9D96-07DDF84BC442}" type="slidenum">
              <a:rPr lang="zh-TW" altLang="en-US" sz="1200" b="0" smtClean="0"/>
              <a:pPr/>
              <a:t>‹#›</a:t>
            </a:fld>
            <a:endParaRPr lang="zh-TW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783126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D72D4-B1BF-47DD-8DC8-F0E01844FCE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8619" y="527083"/>
            <a:ext cx="10800000" cy="41549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85689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D7B-252E-4352-A6AD-4C7F005509E5}" type="datetime1">
              <a:rPr lang="zh-CN" altLang="en-US" smtClean="0"/>
              <a:t>2025/7/31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1631E-EC57-43D7-9F08-B3B8C861FB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16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19">
            <a:extLst>
              <a:ext uri="{FF2B5EF4-FFF2-40B4-BE49-F238E27FC236}">
                <a16:creationId xmlns:a16="http://schemas.microsoft.com/office/drawing/2014/main" id="{0D3DBBEF-390D-29FC-A714-CBACCB1DE2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6526213"/>
            <a:ext cx="211486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D09C84C-33BE-1DC4-DBB6-81221D20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D65CB13-8651-F8BF-4869-571E20174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4926B77-86C0-9D89-C738-AB3A2922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27930DB-445C-6798-FAA6-8C2E533B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18">
            <a:extLst>
              <a:ext uri="{FF2B5EF4-FFF2-40B4-BE49-F238E27FC236}">
                <a16:creationId xmlns:a16="http://schemas.microsoft.com/office/drawing/2014/main" id="{359475FD-7A07-3B8C-FF33-834DFEC8CE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3313113"/>
            <a:ext cx="43973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6DAD75D-1ECC-26AB-E0FA-C0C5D73B20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-215900"/>
            <a:ext cx="41656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73">
            <a:extLst>
              <a:ext uri="{FF2B5EF4-FFF2-40B4-BE49-F238E27FC236}">
                <a16:creationId xmlns:a16="http://schemas.microsoft.com/office/drawing/2014/main" id="{EC662F47-A774-E7E6-7B9A-F902461265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9266">
            <a:off x="11425238" y="1152525"/>
            <a:ext cx="1320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94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4">
            <a:extLst>
              <a:ext uri="{FF2B5EF4-FFF2-40B4-BE49-F238E27FC236}">
                <a16:creationId xmlns:a16="http://schemas.microsoft.com/office/drawing/2014/main" id="{C3BA11D6-0950-5D22-4BB1-16528E286F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025" y="5243511"/>
            <a:ext cx="16573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EE473A-5596-C881-A13B-C1F5EC0E3065}"/>
              </a:ext>
            </a:extLst>
          </p:cNvPr>
          <p:cNvSpPr/>
          <p:nvPr userDrawn="1"/>
        </p:nvSpPr>
        <p:spPr>
          <a:xfrm>
            <a:off x="-231775" y="6378660"/>
            <a:ext cx="12507913" cy="598487"/>
          </a:xfrm>
          <a:prstGeom prst="rect">
            <a:avLst/>
          </a:prstGeom>
          <a:gradFill>
            <a:gsLst>
              <a:gs pos="100000">
                <a:srgbClr val="00ADC8"/>
              </a:gs>
              <a:gs pos="0">
                <a:srgbClr val="0A73D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/>
          </a:p>
        </p:txBody>
      </p:sp>
      <p:pic>
        <p:nvPicPr>
          <p:cNvPr id="9" name="圖片 7">
            <a:extLst>
              <a:ext uri="{FF2B5EF4-FFF2-40B4-BE49-F238E27FC236}">
                <a16:creationId xmlns:a16="http://schemas.microsoft.com/office/drawing/2014/main" id="{6DE918FF-458B-A1EC-65E9-033995B215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13" y="-920750"/>
            <a:ext cx="2874962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E143CD8-1C89-09F2-B8E3-659C73EE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50AE4B-02A8-4862-AF61-DCEEB35C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509D16-65EB-F2AE-7ABB-120ACB8E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652" y="6447211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TC Light" panose="020B0300000000000000" pitchFamily="34" charset="-120"/>
                <a:ea typeface="Noto Sans TC Light" panose="020B0300000000000000" pitchFamily="34" charset="-120"/>
              </a:defRPr>
            </a:lvl1pPr>
          </a:lstStyle>
          <a:p>
            <a:r>
              <a:rPr lang="zh-TW" altLang="en-US" dirty="0"/>
              <a:t>加強投資</a:t>
            </a:r>
            <a:r>
              <a:rPr lang="en-US" altLang="zh-TW" dirty="0"/>
              <a:t>AI</a:t>
            </a:r>
            <a:r>
              <a:rPr lang="zh-TW" altLang="en-US" dirty="0"/>
              <a:t>新創實施方案推動計畫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EA8DC7-EABA-5644-7F4E-6D6CE219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926" y="641069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1C670-5B8A-43D3-9B70-9E62789389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72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20">
            <a:extLst>
              <a:ext uri="{FF2B5EF4-FFF2-40B4-BE49-F238E27FC236}">
                <a16:creationId xmlns:a16="http://schemas.microsoft.com/office/drawing/2014/main" id="{5F9A4C5C-B774-625B-0B48-FA4AA5C5D1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263" y="-484188"/>
            <a:ext cx="1481137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22">
            <a:extLst>
              <a:ext uri="{FF2B5EF4-FFF2-40B4-BE49-F238E27FC236}">
                <a16:creationId xmlns:a16="http://schemas.microsoft.com/office/drawing/2014/main" id="{3198DF64-B588-5751-C69D-E65702CCED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38" y="4445000"/>
            <a:ext cx="3211512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EE473A-5596-C881-A13B-C1F5EC0E3065}"/>
              </a:ext>
            </a:extLst>
          </p:cNvPr>
          <p:cNvSpPr/>
          <p:nvPr userDrawn="1"/>
        </p:nvSpPr>
        <p:spPr>
          <a:xfrm>
            <a:off x="-231775" y="6378660"/>
            <a:ext cx="12507913" cy="598487"/>
          </a:xfrm>
          <a:prstGeom prst="rect">
            <a:avLst/>
          </a:prstGeom>
          <a:gradFill>
            <a:gsLst>
              <a:gs pos="100000">
                <a:srgbClr val="00ADC8"/>
              </a:gs>
              <a:gs pos="0">
                <a:srgbClr val="0A73D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E143CD8-1C89-09F2-B8E3-659C73EE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50AE4B-02A8-4862-AF61-DCEEB35C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509D16-65EB-F2AE-7ABB-120ACB8E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652" y="6447211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TC Light" panose="020B0300000000000000" pitchFamily="34" charset="-120"/>
                <a:ea typeface="Noto Sans TC Light" panose="020B0300000000000000" pitchFamily="34" charset="-120"/>
              </a:defRPr>
            </a:lvl1pPr>
          </a:lstStyle>
          <a:p>
            <a:r>
              <a:rPr lang="zh-TW" altLang="en-US" dirty="0"/>
              <a:t>加強投資</a:t>
            </a:r>
            <a:r>
              <a:rPr lang="en-US" altLang="zh-TW" dirty="0"/>
              <a:t>AI</a:t>
            </a:r>
            <a:r>
              <a:rPr lang="zh-TW" altLang="en-US" dirty="0"/>
              <a:t>新創實施方案推動計畫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EA8DC7-EABA-5644-7F4E-6D6CE219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926" y="641069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1C670-5B8A-43D3-9B70-9E62789389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1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9EE473A-5596-C881-A13B-C1F5EC0E3065}"/>
              </a:ext>
            </a:extLst>
          </p:cNvPr>
          <p:cNvSpPr/>
          <p:nvPr userDrawn="1"/>
        </p:nvSpPr>
        <p:spPr>
          <a:xfrm>
            <a:off x="-231775" y="6378660"/>
            <a:ext cx="12507913" cy="598487"/>
          </a:xfrm>
          <a:prstGeom prst="rect">
            <a:avLst/>
          </a:prstGeom>
          <a:gradFill>
            <a:gsLst>
              <a:gs pos="100000">
                <a:srgbClr val="00ADC8"/>
              </a:gs>
              <a:gs pos="0">
                <a:srgbClr val="0A73D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E143CD8-1C89-09F2-B8E3-659C73EE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50AE4B-02A8-4862-AF61-DCEEB35C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509D16-65EB-F2AE-7ABB-120ACB8E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652" y="6447211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TC Light" panose="020B0300000000000000" pitchFamily="34" charset="-120"/>
                <a:ea typeface="Noto Sans TC Light" panose="020B0300000000000000" pitchFamily="34" charset="-120"/>
              </a:defRPr>
            </a:lvl1pPr>
          </a:lstStyle>
          <a:p>
            <a:r>
              <a:rPr lang="zh-TW" altLang="en-US" dirty="0"/>
              <a:t>加強投資</a:t>
            </a:r>
            <a:r>
              <a:rPr lang="en-US" altLang="zh-TW" dirty="0"/>
              <a:t>AI</a:t>
            </a:r>
            <a:r>
              <a:rPr lang="zh-TW" altLang="en-US" dirty="0"/>
              <a:t>新創實施方案推動計畫</a:t>
            </a:r>
          </a:p>
        </p:txBody>
      </p:sp>
      <p:pic>
        <p:nvPicPr>
          <p:cNvPr id="7" name="圖片 4">
            <a:extLst>
              <a:ext uri="{FF2B5EF4-FFF2-40B4-BE49-F238E27FC236}">
                <a16:creationId xmlns:a16="http://schemas.microsoft.com/office/drawing/2014/main" id="{7BFE412C-14EB-24FF-FB57-6D4D75F7A3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3623">
            <a:off x="11288713" y="1073150"/>
            <a:ext cx="15938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7">
            <a:extLst>
              <a:ext uri="{FF2B5EF4-FFF2-40B4-BE49-F238E27FC236}">
                <a16:creationId xmlns:a16="http://schemas.microsoft.com/office/drawing/2014/main" id="{73CA5026-B123-846B-1653-206E57E244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150" y="4765675"/>
            <a:ext cx="282098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EA8DC7-EABA-5644-7F4E-6D6CE219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926" y="641069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1C670-5B8A-43D3-9B70-9E627893890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D9EE473A-5596-C881-A13B-C1F5EC0E3065}"/>
              </a:ext>
            </a:extLst>
          </p:cNvPr>
          <p:cNvSpPr/>
          <p:nvPr userDrawn="1"/>
        </p:nvSpPr>
        <p:spPr>
          <a:xfrm>
            <a:off x="-231775" y="6378660"/>
            <a:ext cx="12507913" cy="598487"/>
          </a:xfrm>
          <a:prstGeom prst="rect">
            <a:avLst/>
          </a:prstGeom>
          <a:gradFill>
            <a:gsLst>
              <a:gs pos="100000">
                <a:srgbClr val="00ADC8"/>
              </a:gs>
              <a:gs pos="0">
                <a:srgbClr val="0A73D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E143CD8-1C89-09F2-B8E3-659C73EE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50AE4B-02A8-4862-AF61-DCEEB35C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509D16-65EB-F2AE-7ABB-120ACB8E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652" y="6447211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TC Light" panose="020B0300000000000000" pitchFamily="34" charset="-120"/>
                <a:ea typeface="Noto Sans TC Light" panose="020B0300000000000000" pitchFamily="34" charset="-120"/>
              </a:defRPr>
            </a:lvl1pPr>
          </a:lstStyle>
          <a:p>
            <a:r>
              <a:rPr lang="zh-TW" altLang="en-US" dirty="0"/>
              <a:t>加強投資</a:t>
            </a:r>
            <a:r>
              <a:rPr lang="en-US" altLang="zh-TW" dirty="0"/>
              <a:t>AI</a:t>
            </a:r>
            <a:r>
              <a:rPr lang="zh-TW" altLang="en-US" dirty="0"/>
              <a:t>新創實施方案推動計畫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EA8DC7-EABA-5644-7F4E-6D6CE219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926" y="6410699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1C670-5B8A-43D3-9B70-9E627893890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F88B1071-F450-9949-5D22-683687022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1326">
            <a:off x="11400631" y="594519"/>
            <a:ext cx="15827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7">
            <a:extLst>
              <a:ext uri="{FF2B5EF4-FFF2-40B4-BE49-F238E27FC236}">
                <a16:creationId xmlns:a16="http://schemas.microsoft.com/office/drawing/2014/main" id="{274A0C8B-0A84-7ACF-BD53-8ECCD46A19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50" y="-1222375"/>
            <a:ext cx="2820988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46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8">
            <a:extLst>
              <a:ext uri="{FF2B5EF4-FFF2-40B4-BE49-F238E27FC236}">
                <a16:creationId xmlns:a16="http://schemas.microsoft.com/office/drawing/2014/main" id="{83CEAE83-A6F4-2D9E-8D4E-83792F1D26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50" y="3313113"/>
            <a:ext cx="43973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19">
            <a:extLst>
              <a:ext uri="{FF2B5EF4-FFF2-40B4-BE49-F238E27FC236}">
                <a16:creationId xmlns:a16="http://schemas.microsoft.com/office/drawing/2014/main" id="{4CF82C98-D0F6-3868-C427-18312B410D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t="-10714" r="34557" b="-23752"/>
          <a:stretch/>
        </p:blipFill>
        <p:spPr bwMode="auto">
          <a:xfrm>
            <a:off x="0" y="6488113"/>
            <a:ext cx="12621126" cy="6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E143CD8-1C89-09F2-B8E3-659C73EE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B50AE4B-02A8-4862-AF61-DCEEB35C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EA8DC7-EABA-5644-7F4E-6D6CE219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926" y="65527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61C670-5B8A-43D3-9B70-9E627893890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D0A31EB-61A7-24AD-B578-62B4B2C989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-215900"/>
            <a:ext cx="41656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圖片 73">
            <a:extLst>
              <a:ext uri="{FF2B5EF4-FFF2-40B4-BE49-F238E27FC236}">
                <a16:creationId xmlns:a16="http://schemas.microsoft.com/office/drawing/2014/main" id="{CC1D963D-04A3-E12C-F691-1CC4407F3D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9266">
            <a:off x="11425238" y="1152525"/>
            <a:ext cx="1320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509D16-65EB-F2AE-7ABB-120ACB8E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652" y="6553746"/>
            <a:ext cx="411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TC Light" panose="020B0300000000000000" pitchFamily="34" charset="-120"/>
                <a:ea typeface="Noto Sans TC Light" panose="020B0300000000000000" pitchFamily="34" charset="-120"/>
              </a:defRPr>
            </a:lvl1pPr>
          </a:lstStyle>
          <a:p>
            <a:r>
              <a:rPr lang="zh-TW" altLang="en-US" dirty="0"/>
              <a:t>加強投資</a:t>
            </a:r>
            <a:r>
              <a:rPr lang="en-US" altLang="zh-TW" dirty="0"/>
              <a:t>AI</a:t>
            </a:r>
            <a:r>
              <a:rPr lang="zh-TW" altLang="en-US" dirty="0"/>
              <a:t>新創實施方案推動計畫</a:t>
            </a:r>
          </a:p>
        </p:txBody>
      </p:sp>
    </p:spTree>
    <p:extLst>
      <p:ext uri="{BB962C8B-B14F-4D97-AF65-F5344CB8AC3E}">
        <p14:creationId xmlns:p14="http://schemas.microsoft.com/office/powerpoint/2010/main" val="348412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FE4FDFB-D790-9C52-3640-780C6D4FA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E64E91-DDC7-5F3C-C910-7935C1A3A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E37492-4EB7-89C7-1F81-73B5AC523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EC6444-8E1D-2D44-1A15-67360E9CE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zh-TW" altLang="en-US"/>
              <a:t>加強投資</a:t>
            </a:r>
            <a:r>
              <a:rPr lang="en-US" altLang="zh-TW"/>
              <a:t>AI</a:t>
            </a:r>
            <a:r>
              <a:rPr lang="zh-TW" altLang="en-US"/>
              <a:t>新創實施方案推動計畫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0F1AA7-D3C5-E3C2-CD4D-D9153AF0E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61C670-5B8A-43D3-9B70-9E6278938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92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4" r:id="rId4"/>
    <p:sldLayoutId id="2147483651" r:id="rId5"/>
    <p:sldLayoutId id="2147483661" r:id="rId6"/>
    <p:sldLayoutId id="2147483662" r:id="rId7"/>
    <p:sldLayoutId id="2147483663" r:id="rId8"/>
    <p:sldLayoutId id="214748366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AB99ADD-5D1A-8552-AAF2-9A5BFB0F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22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E6EBBD-E443-8048-39F4-ECF700054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6672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投影片編號版面配置區 3">
            <a:extLst>
              <a:ext uri="{FF2B5EF4-FFF2-40B4-BE49-F238E27FC236}">
                <a16:creationId xmlns:a16="http://schemas.microsoft.com/office/drawing/2014/main" id="{454A8CBF-AB57-4848-7895-95A368B8CF7B}"/>
              </a:ext>
            </a:extLst>
          </p:cNvPr>
          <p:cNvSpPr txBox="1">
            <a:spLocks/>
          </p:cNvSpPr>
          <p:nvPr userDrawn="1"/>
        </p:nvSpPr>
        <p:spPr>
          <a:xfrm>
            <a:off x="11781481" y="6566727"/>
            <a:ext cx="531851" cy="36618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1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22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583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444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305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166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027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888" algn="l" defTabSz="685722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5762-9C22-4585-9D96-07DDF84BC442}" type="slidenum">
              <a:rPr lang="zh-TW" altLang="en-US" sz="1600" b="1" smtClean="0">
                <a:latin typeface="+mn-lt"/>
              </a:rPr>
              <a:pPr/>
              <a:t>‹#›</a:t>
            </a:fld>
            <a:endParaRPr lang="zh-TW" alt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47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4851FE-25D7-49E2-9736-1A99E8C6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0B76D1C-220A-1B18-6150-46CF3D727ECA}"/>
              </a:ext>
            </a:extLst>
          </p:cNvPr>
          <p:cNvSpPr txBox="1"/>
          <p:nvPr/>
        </p:nvSpPr>
        <p:spPr>
          <a:xfrm>
            <a:off x="687580" y="2588874"/>
            <a:ext cx="2653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4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</a:t>
            </a:r>
            <a:r>
              <a:rPr kumimoji="1" lang="zh-TW" altLang="en-US" sz="4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kumimoji="1" lang="en-US" altLang="zh-TW" sz="4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5999866-C4D7-16D0-E797-B639AE8384CA}"/>
              </a:ext>
            </a:extLst>
          </p:cNvPr>
          <p:cNvSpPr txBox="1"/>
          <p:nvPr/>
        </p:nvSpPr>
        <p:spPr>
          <a:xfrm>
            <a:off x="733354" y="2219542"/>
            <a:ext cx="689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b="1" spc="300" dirty="0">
                <a:solidFill>
                  <a:srgbClr val="0768A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b="1" spc="300" dirty="0">
                <a:solidFill>
                  <a:srgbClr val="0768A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簡報架構提供參考，簡報套版非必要，可使用貴司版本</a:t>
            </a:r>
            <a:r>
              <a:rPr kumimoji="1" lang="en-US" altLang="zh-TW" b="1" spc="300" dirty="0">
                <a:solidFill>
                  <a:srgbClr val="0768A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TW" altLang="en-US" b="1" spc="300" dirty="0">
              <a:solidFill>
                <a:srgbClr val="0768A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187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665DA8A8-5088-42BD-907E-EC504B00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14675"/>
            <a:ext cx="10515600" cy="574675"/>
          </a:xfrm>
        </p:spPr>
        <p:txBody>
          <a:bodyPr>
            <a:normAutofit/>
          </a:bodyPr>
          <a:lstStyle/>
          <a:p>
            <a:r>
              <a:rPr kumimoji="1"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 ／ 核心團隊簡介</a:t>
            </a:r>
            <a:endParaRPr kumimoji="1"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37C546-D85D-4AD3-9AFB-8BA6CEE2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fld>
            <a:endParaRPr lang="zh-TW" altLang="en-US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0CBBCFF2-7E62-8291-9126-2F0A3F650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1272837"/>
            <a:ext cx="10835175" cy="34773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61938" indent="-261938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0" indent="0">
              <a:spcBef>
                <a:spcPts val="600"/>
              </a:spcBef>
              <a:buClrTx/>
              <a:buSzPct val="100000"/>
              <a:buFont typeface="Wingdings" pitchFamily="2" charset="2"/>
              <a:buNone/>
              <a:defRPr/>
            </a:pPr>
            <a:r>
              <a:rPr lang="zh-TW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經營團隊</a:t>
            </a:r>
          </a:p>
        </p:txBody>
      </p:sp>
      <p:graphicFrame>
        <p:nvGraphicFramePr>
          <p:cNvPr id="14" name="Group 190">
            <a:extLst>
              <a:ext uri="{FF2B5EF4-FFF2-40B4-BE49-F238E27FC236}">
                <a16:creationId xmlns:a16="http://schemas.microsoft.com/office/drawing/2014/main" id="{6A846C81-2007-F371-D920-5B709EE5E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48734"/>
              </p:ext>
            </p:extLst>
          </p:nvPr>
        </p:nvGraphicFramePr>
        <p:xfrm>
          <a:off x="1034909" y="1920072"/>
          <a:ext cx="9607733" cy="2328370"/>
        </p:xfrm>
        <a:graphic>
          <a:graphicData uri="http://schemas.openxmlformats.org/drawingml/2006/table">
            <a:tbl>
              <a:tblPr firstRow="1" bandRow="1"/>
              <a:tblGrid>
                <a:gridCol w="108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3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75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56C2A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56C2A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職稱</a:t>
                      </a:r>
                    </a:p>
                  </a:txBody>
                  <a:tcPr marL="0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56C2A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學歷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經歷</a:t>
                      </a:r>
                    </a:p>
                  </a:txBody>
                  <a:tcPr marL="0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56C2A"/>
                        </a:buClr>
                        <a:buSzPct val="90000"/>
                        <a:buFontTx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zh-TW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>
                        <a:lnSpc>
                          <a:spcPct val="100000"/>
                        </a:lnSpc>
                      </a:pPr>
                      <a:endParaRPr lang="zh-TW" altLang="en-US" dirty="0"/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56C2A"/>
                        </a:buClr>
                        <a:buSzPct val="90000"/>
                        <a:buFontTx/>
                        <a:buNone/>
                        <a:tabLst/>
                      </a:pP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zh-TW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>
                        <a:lnSpc>
                          <a:spcPct val="100000"/>
                        </a:lnSpc>
                      </a:pPr>
                      <a:endParaRPr lang="zh-TW" altLang="en-US" dirty="0"/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56C2A"/>
                        </a:buClr>
                        <a:buSzPct val="90000"/>
                        <a:buFontTx/>
                        <a:buNone/>
                        <a:tabLst/>
                      </a:pP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zh-TW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>
                        <a:lnSpc>
                          <a:spcPct val="100000"/>
                        </a:lnSpc>
                      </a:pPr>
                      <a:endParaRPr lang="zh-TW" altLang="en-US" dirty="0"/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6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56C2A"/>
                        </a:buClr>
                        <a:buSzPct val="90000"/>
                        <a:buFontTx/>
                        <a:buNone/>
                        <a:tabLst/>
                      </a:pP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zh-TW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zh-TW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oto Sans TC" panose="020B0500000000000000" pitchFamily="34" charset="-120"/>
                        <a:ea typeface="Noto Sans TC" panose="020B05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indent="0">
                        <a:lnSpc>
                          <a:spcPct val="100000"/>
                        </a:lnSpc>
                      </a:pPr>
                      <a:endParaRPr lang="zh-TW" altLang="en-US" dirty="0"/>
                    </a:p>
                  </a:txBody>
                  <a:tcPr marL="107995" marR="0" marT="35998" marB="35998" anchor="ctr" horzOverflow="overflow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B93A8EE1-34EF-4A39-0B62-40A904DBE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7098"/>
              </p:ext>
            </p:extLst>
          </p:nvPr>
        </p:nvGraphicFramePr>
        <p:xfrm>
          <a:off x="1034909" y="5098515"/>
          <a:ext cx="8631606" cy="1070863"/>
        </p:xfrm>
        <a:graphic>
          <a:graphicData uri="http://schemas.openxmlformats.org/drawingml/2006/table">
            <a:tbl>
              <a:tblPr firstRow="1" bandRow="1"/>
              <a:tblGrid>
                <a:gridCol w="1277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9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1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部門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總經理室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技術一部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技術二部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銷售客服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財會行政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TW" altLang="en-US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27047AC7-059E-BF89-8410-E6046B6359E2}"/>
              </a:ext>
            </a:extLst>
          </p:cNvPr>
          <p:cNvSpPr txBox="1"/>
          <p:nvPr/>
        </p:nvSpPr>
        <p:spPr>
          <a:xfrm>
            <a:off x="910219" y="4565501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公司團隊人數分布</a:t>
            </a:r>
          </a:p>
        </p:txBody>
      </p:sp>
    </p:spTree>
    <p:extLst>
      <p:ext uri="{BB962C8B-B14F-4D97-AF65-F5344CB8AC3E}">
        <p14:creationId xmlns:p14="http://schemas.microsoft.com/office/powerpoint/2010/main" val="303272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7BFD3-451A-73FD-D52E-8BFE5F2B2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D23E1909-9C45-AC8B-32B0-65E08287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14675"/>
            <a:ext cx="10515600" cy="574675"/>
          </a:xfrm>
        </p:spPr>
        <p:txBody>
          <a:bodyPr>
            <a:normAutofit/>
          </a:bodyPr>
          <a:lstStyle/>
          <a:p>
            <a:r>
              <a:rPr kumimoji="1"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 ／產業痛點和如何解決問題</a:t>
            </a:r>
            <a:endParaRPr kumimoji="1"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61C88C-6137-56BD-C899-0C330C7C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F543782-07FA-7F68-C972-B1D2DE5BE2C2}"/>
              </a:ext>
            </a:extLst>
          </p:cNvPr>
          <p:cNvSpPr txBox="1"/>
          <p:nvPr/>
        </p:nvSpPr>
        <p:spPr>
          <a:xfrm>
            <a:off x="742950" y="1189350"/>
            <a:ext cx="865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請簡述能夠讓市場買單的誘因及必要性、產品或服務特色、技術優勢、使用情境等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880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912E1-3CF4-AA2D-58B8-471FFF4AC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DCCC42F-01A7-5D9F-ADA4-C6328A8C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14675"/>
            <a:ext cx="10515600" cy="574675"/>
          </a:xfrm>
        </p:spPr>
        <p:txBody>
          <a:bodyPr>
            <a:normAutofit/>
          </a:bodyPr>
          <a:lstStyle/>
          <a:p>
            <a:r>
              <a:rPr kumimoji="1"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 ／目標市場和客戶組成</a:t>
            </a:r>
            <a:endParaRPr kumimoji="1"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49A590-6625-9C79-FE22-B23B9E4F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0AF0DC7-7364-A0AE-A0D5-5DD00D0850D6}"/>
              </a:ext>
            </a:extLst>
          </p:cNvPr>
          <p:cNvSpPr txBox="1"/>
          <p:nvPr/>
        </p:nvSpPr>
        <p:spPr>
          <a:xfrm>
            <a:off x="742950" y="1189350"/>
            <a:ext cx="1119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請簡述海內外目標客戶、產業類別、市場大小、上下游的對應，以及現有客戶實績，如何幫他們創造價值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67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7427E-E990-B93E-4FDF-77931DC7D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724F0EC3-64F3-3299-272D-F00C13E3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14675"/>
            <a:ext cx="10515600" cy="574675"/>
          </a:xfrm>
        </p:spPr>
        <p:txBody>
          <a:bodyPr>
            <a:normAutofit/>
          </a:bodyPr>
          <a:lstStyle/>
          <a:p>
            <a:r>
              <a:rPr kumimoji="1"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 ／商業模式</a:t>
            </a:r>
            <a:endParaRPr kumimoji="1"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6598313-9F4B-8EDD-4517-E33D4653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B040769-2F69-02A2-A9D7-59394AD11AFD}"/>
              </a:ext>
            </a:extLst>
          </p:cNvPr>
          <p:cNvSpPr txBox="1"/>
          <p:nvPr/>
        </p:nvSpPr>
        <p:spPr>
          <a:xfrm>
            <a:off x="742950" y="1189350"/>
            <a:ext cx="827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請說明對於客戶之收費機制，如訂閱制或專案等、並說明對應需投入資源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102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2C2FD-FD11-51CD-9356-6F1915139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CB96D66-3F04-3873-2516-10EE03949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14675"/>
            <a:ext cx="10515600" cy="574675"/>
          </a:xfrm>
        </p:spPr>
        <p:txBody>
          <a:bodyPr>
            <a:normAutofit/>
          </a:bodyPr>
          <a:lstStyle/>
          <a:p>
            <a:r>
              <a:rPr kumimoji="1"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 ／競爭者分析</a:t>
            </a:r>
            <a:endParaRPr kumimoji="1"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187ECA-31D6-DC24-20F5-3F54D54A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A0F253C-7DC6-7BC0-804F-DFBB4483D1EB}"/>
              </a:ext>
            </a:extLst>
          </p:cNvPr>
          <p:cNvSpPr txBox="1"/>
          <p:nvPr/>
        </p:nvSpPr>
        <p:spPr>
          <a:xfrm>
            <a:off x="742950" y="1189350"/>
            <a:ext cx="657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請說明國內外市場上的競爭者比較分析，相比之下優勢為何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14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0977F-9681-47C8-BF20-FB51F0C6A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74656EE9-A15E-8D54-BB8F-89570B8DF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14675"/>
            <a:ext cx="10515600" cy="574675"/>
          </a:xfrm>
        </p:spPr>
        <p:txBody>
          <a:bodyPr>
            <a:normAutofit/>
          </a:bodyPr>
          <a:lstStyle/>
          <a:p>
            <a:r>
              <a:rPr kumimoji="1"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陸 ／財務概況和募資規劃</a:t>
            </a:r>
            <a:endParaRPr kumimoji="1"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32C1698-1B8C-A9CA-5E5E-AE3088A7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AD319AF-469B-60C2-A465-991E649EDE81}"/>
              </a:ext>
            </a:extLst>
          </p:cNvPr>
          <p:cNvSpPr txBox="1"/>
          <p:nvPr/>
        </p:nvSpPr>
        <p:spPr>
          <a:xfrm>
            <a:off x="742950" y="1118774"/>
            <a:ext cx="10008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請簡述公司淨值、本次募集資金、本次增資用途、募資條件、增資截止日、股權規劃等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5F0099FD-3769-1DEC-2107-F750F696A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0626"/>
              </p:ext>
            </p:extLst>
          </p:nvPr>
        </p:nvGraphicFramePr>
        <p:xfrm>
          <a:off x="1923942" y="2139384"/>
          <a:ext cx="7191984" cy="3033105"/>
        </p:xfrm>
        <a:graphic>
          <a:graphicData uri="http://schemas.openxmlformats.org/drawingml/2006/table">
            <a:tbl>
              <a:tblPr firstRow="1" bandRow="1"/>
              <a:tblGrid>
                <a:gridCol w="1797996">
                  <a:extLst>
                    <a:ext uri="{9D8B030D-6E8A-4147-A177-3AD203B41FA5}">
                      <a16:colId xmlns:a16="http://schemas.microsoft.com/office/drawing/2014/main" val="1593089646"/>
                    </a:ext>
                  </a:extLst>
                </a:gridCol>
                <a:gridCol w="1797996">
                  <a:extLst>
                    <a:ext uri="{9D8B030D-6E8A-4147-A177-3AD203B41FA5}">
                      <a16:colId xmlns:a16="http://schemas.microsoft.com/office/drawing/2014/main" val="3000728250"/>
                    </a:ext>
                  </a:extLst>
                </a:gridCol>
                <a:gridCol w="1797996">
                  <a:extLst>
                    <a:ext uri="{9D8B030D-6E8A-4147-A177-3AD203B41FA5}">
                      <a16:colId xmlns:a16="http://schemas.microsoft.com/office/drawing/2014/main" val="3092569999"/>
                    </a:ext>
                  </a:extLst>
                </a:gridCol>
                <a:gridCol w="1797996">
                  <a:extLst>
                    <a:ext uri="{9D8B030D-6E8A-4147-A177-3AD203B41FA5}">
                      <a16:colId xmlns:a16="http://schemas.microsoft.com/office/drawing/2014/main" val="912478830"/>
                    </a:ext>
                  </a:extLst>
                </a:gridCol>
              </a:tblGrid>
              <a:tr h="606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056218"/>
                  </a:ext>
                </a:extLst>
              </a:tr>
              <a:tr h="606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營業收入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769307"/>
                  </a:ext>
                </a:extLst>
              </a:tr>
              <a:tr h="606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營業毛利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846653"/>
                  </a:ext>
                </a:extLst>
              </a:tr>
              <a:tr h="606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營業費用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610033"/>
                  </a:ext>
                </a:extLst>
              </a:tr>
              <a:tr h="6066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淨利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損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>
                          <a:lumMod val="85000"/>
                          <a:lumOff val="1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59725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DE0F267D-53CC-782F-3642-E0B9B7A8CBE9}"/>
              </a:ext>
            </a:extLst>
          </p:cNvPr>
          <p:cNvSpPr txBox="1"/>
          <p:nvPr/>
        </p:nvSpPr>
        <p:spPr>
          <a:xfrm>
            <a:off x="7430890" y="173787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單位：新台幣元</a:t>
            </a:r>
          </a:p>
        </p:txBody>
      </p:sp>
    </p:spTree>
    <p:extLst>
      <p:ext uri="{BB962C8B-B14F-4D97-AF65-F5344CB8AC3E}">
        <p14:creationId xmlns:p14="http://schemas.microsoft.com/office/powerpoint/2010/main" val="205127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868FA-C5EF-BDF8-0370-F58158489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AAC6D836-BF5F-F32A-FC3F-0BBB6033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614675"/>
            <a:ext cx="10515600" cy="574675"/>
          </a:xfrm>
        </p:spPr>
        <p:txBody>
          <a:bodyPr>
            <a:normAutofit/>
          </a:bodyPr>
          <a:lstStyle/>
          <a:p>
            <a:r>
              <a:rPr kumimoji="1"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 ／ 補充說明</a:t>
            </a:r>
            <a:endParaRPr kumimoji="1" lang="en-US" altLang="zh-TW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AF034CD-A2CF-4863-1F55-2FE751AF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C670-5B8A-43D3-9B70-9E6278938901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88504C1-27A2-B9F3-36F2-09BAA2B8A8E0}"/>
              </a:ext>
            </a:extLst>
          </p:cNvPr>
          <p:cNvSpPr txBox="1"/>
          <p:nvPr/>
        </p:nvSpPr>
        <p:spPr>
          <a:xfrm>
            <a:off x="834694" y="1189350"/>
            <a:ext cx="311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可說明獲獎項目或公司優勢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913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自訂 1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自訂設計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248</Words>
  <Application>Microsoft Office PowerPoint</Application>
  <PresentationFormat>寬螢幕</PresentationFormat>
  <Paragraphs>46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Noto Sans TC</vt:lpstr>
      <vt:lpstr>Noto Sans TC Light</vt:lpstr>
      <vt:lpstr>微軟正黑體</vt:lpstr>
      <vt:lpstr>Aptos</vt:lpstr>
      <vt:lpstr>Arial</vt:lpstr>
      <vt:lpstr>Calibri</vt:lpstr>
      <vt:lpstr>Wingdings</vt:lpstr>
      <vt:lpstr>Office 佈景主題</vt:lpstr>
      <vt:lpstr>自訂設計</vt:lpstr>
      <vt:lpstr>PowerPoint 簡報</vt:lpstr>
      <vt:lpstr>壹 ／ 核心團隊簡介</vt:lpstr>
      <vt:lpstr>貳 ／產業痛點和如何解決問題</vt:lpstr>
      <vt:lpstr>參 ／目標市場和客戶組成</vt:lpstr>
      <vt:lpstr>肆 ／商業模式</vt:lpstr>
      <vt:lpstr>伍 ／競爭者分析</vt:lpstr>
      <vt:lpstr>陸 ／財務概況和募資規劃</vt:lpstr>
      <vt:lpstr>附件 ／ 補充說明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加強投資AI新創100億元 投資專案啟動暨徵案 記者會</dc:title>
  <dc:creator>Winnie Lu</dc:creator>
  <cp:lastModifiedBy>張 舒婷</cp:lastModifiedBy>
  <cp:revision>223</cp:revision>
  <cp:lastPrinted>2025-03-17T06:38:01Z</cp:lastPrinted>
  <dcterms:created xsi:type="dcterms:W3CDTF">2025-03-12T04:14:23Z</dcterms:created>
  <dcterms:modified xsi:type="dcterms:W3CDTF">2025-07-31T10:06:18Z</dcterms:modified>
</cp:coreProperties>
</file>